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1349" r:id="rId2"/>
    <p:sldId id="1437" r:id="rId3"/>
    <p:sldId id="305" r:id="rId4"/>
    <p:sldId id="1155" r:id="rId5"/>
    <p:sldId id="1166" r:id="rId6"/>
    <p:sldId id="1202" r:id="rId7"/>
    <p:sldId id="1169" r:id="rId8"/>
    <p:sldId id="1473" r:id="rId9"/>
    <p:sldId id="1474" r:id="rId10"/>
    <p:sldId id="994" r:id="rId11"/>
    <p:sldId id="1439" r:id="rId12"/>
    <p:sldId id="1172" r:id="rId13"/>
    <p:sldId id="1446" r:id="rId14"/>
    <p:sldId id="260" r:id="rId15"/>
    <p:sldId id="261" r:id="rId16"/>
    <p:sldId id="262" r:id="rId17"/>
    <p:sldId id="1443" r:id="rId18"/>
    <p:sldId id="1471" r:id="rId19"/>
    <p:sldId id="1200" r:id="rId20"/>
    <p:sldId id="1174" r:id="rId21"/>
    <p:sldId id="1129" r:id="rId22"/>
    <p:sldId id="1444" r:id="rId23"/>
    <p:sldId id="1469" r:id="rId24"/>
    <p:sldId id="1177" r:id="rId25"/>
    <p:sldId id="1447" r:id="rId26"/>
    <p:sldId id="1472" r:id="rId27"/>
    <p:sldId id="1475" r:id="rId28"/>
    <p:sldId id="1476" r:id="rId29"/>
    <p:sldId id="105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04"/>
    <p:restoredTop sz="82450"/>
  </p:normalViewPr>
  <p:slideViewPr>
    <p:cSldViewPr snapToGrid="0" snapToObjects="1">
      <p:cViewPr varScale="1">
        <p:scale>
          <a:sx n="130" d="100"/>
          <a:sy n="130" d="100"/>
        </p:scale>
        <p:origin x="5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42" d="100"/>
          <a:sy n="142" d="100"/>
        </p:scale>
        <p:origin x="396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3D07F-AFA4-8B40-8F07-6B7232D25FE3}" type="datetimeFigureOut">
              <a:rPr lang="en-US" smtClean="0"/>
              <a:t>1/9/22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3429B-3171-A94A-A6C2-AB80847CD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23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88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128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76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Hand out name tags and introduction forms before Syllabus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10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68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69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524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960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63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158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43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3429B-3171-A94A-A6C2-AB80847CDA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892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140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Hand out name tags and introduction forms before Syllabus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363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858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DE12-7B9B-46AA-AC19-C30A49928B9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784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300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51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54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05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4D32B-0177-4B34-AE20-6C72705619F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556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172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99BB9-C7F6-43B3-A122-46088ABB36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44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A3542-A8C7-704C-8E33-F5EFF8F9A9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B91082-1B98-D746-8DE6-18D0B1914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6DF9A-46D4-234B-AA93-E3C48B728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10147-7D24-BF46-870F-842B428C2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D5C5D-7590-DE48-8469-EEFB88E7A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54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E0F9-3EFF-384C-9C61-F6E85C124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AF661B-7946-164F-8883-415D8C30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095F2-E641-7748-8CE9-D4C703FB6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5E233-A7A6-BC42-95E0-B39FEE0D3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44D86-9512-E44F-A91C-237E33706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0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A4F15B-93B8-B546-B0B6-EAD980110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2BFC15-E6BF-0749-8577-D2620183F0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909B6-F62F-954E-807D-00010E417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259E4-40BC-B74D-9F9B-0119EA5F3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5772B-1BA7-074A-959B-C70C9DBAD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98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9E635-7744-4D4F-B96E-0E2865A7B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E8F11-2A3B-2747-9C6C-579AF86C4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3D020-809F-3D40-8EE6-2DD573790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B3250-58F4-944F-AC10-5CC13EB55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AA24C-CEB0-EA4C-A21F-F3F431BBF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93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1B1CA-9CA5-7143-AA15-AE1EA1D6B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A480E-DC28-1A49-8B7D-56389366F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39984-F0C0-214D-944B-EBDAA1F83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10F09-D4A7-E64B-8562-E206C7AEE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8F136-F451-D541-A958-9479555D6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22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F8AB0-EFD2-9E4C-A9A6-2A8BD8253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B6416-B69B-3049-81D4-46D8BDEEF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B99F68-836F-A74B-89E3-6B0CB564B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4161B-7339-CF4C-83F9-02E0BCD3F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AC125-4953-0449-B97D-10F335BC8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A5F4A9-2036-BD4E-8CBB-F278C9B9C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12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FF051-FF82-404A-A8B9-226DAD3EF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F1694-78E2-AE46-B16D-778353777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731927-4B0E-D14C-AA40-A453A1069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C938E4-FE21-E844-AB16-6F0DBEE2A4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952-CB08-8545-BEC7-AACF5EB975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D94C72-A9B9-4948-A6F2-BE7118341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90EFB-2D37-5F46-91F7-2B13FB2D4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3DD3AF-9CF7-274D-85C2-C8B842FD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37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2DAA0-68AE-0847-980A-732C5F21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02675E-8EAA-D440-BC31-94113F04E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25333-39D9-2642-82C0-DEB762271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F030C-F420-BC45-A046-6EAD63EF6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38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260347-FBD4-8D4D-B3AB-655A58024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9C617E-44D8-DC4C-81BA-B19F8FF9E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F573B-FCDF-5E4C-8FFC-9E0D7C46C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18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1E1A3-E4CC-9E47-B6DB-0FA247360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F34A5-1A29-5E45-A505-73041AFBE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B48B9-E6D8-C344-BC1F-493BF8D39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7E3D6-8337-0E4D-85F1-9F9F655A5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58E00-9260-7645-A047-DCF50B125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4EAA7-BB9B-4A4A-84F5-D07247B8E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91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DC1B5-A3B1-514D-AF1B-FD4290CD9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446896-FF52-384A-86BA-ED93A48755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C62D3B-CF95-B042-BB2B-5BB890BCD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333B1B-80A2-134D-9C55-189395376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B49-B434-E04B-8B19-9D0B03FF27E8}" type="datetimeFigureOut">
              <a:rPr lang="en-US" smtClean="0"/>
              <a:t>1/9/22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DEDE9A-2733-944F-B916-EB21A256D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0D3D4D-AD01-0A43-A8C0-43B243D1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871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C5E649-5093-7A4E-82DD-41CB37607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197A4-E433-BF48-825A-751CB3D9C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4FAAC-9B48-C940-AA96-BC381C0A5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B6B49-B434-E04B-8B19-9D0B03FF27E8}" type="datetimeFigureOut">
              <a:rPr lang="en-US" smtClean="0"/>
              <a:t>1/9/22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3570C-5C1F-994B-A5F9-88754B034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61F82-D814-8E4D-918A-8E4619457F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73104-7A03-9745-9E8F-D9BF2DA9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72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file:///./commons.wikimedia.org/w/index.php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/index.php?curid=44894952" TargetMode="External"/><Relationship Id="rId4" Type="http://schemas.openxmlformats.org/officeDocument/2006/relationships/hyperlink" Target="https://creativecommons.org/licenses/by-sa/4.0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25" y="2336380"/>
            <a:ext cx="7829005" cy="757272"/>
          </a:xfrm>
        </p:spPr>
        <p:txBody>
          <a:bodyPr>
            <a:normAutofit/>
          </a:bodyPr>
          <a:lstStyle/>
          <a:p>
            <a:r>
              <a:rPr lang="en-US" sz="3600" dirty="0"/>
              <a:t>Preflight Check List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525" y="3093652"/>
            <a:ext cx="10718950" cy="340340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Sign into our Zoom meeting through our integrated Blackboard/Zoom link 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Make sure that you can hear the conversation, see shared desktops, and view chat topics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You will eventually need to be able to share your computer screen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You will eventually need a headset with a microphone to be able to effectively listen and speak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Thank you if you choose to leave your camera on to help make our class more interactive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  <a:p>
            <a:pPr marL="0" indent="0">
              <a:spcBef>
                <a:spcPts val="0"/>
              </a:spcBef>
              <a:buNone/>
            </a:pPr>
            <a:endParaRPr lang="en-US" sz="2000" u="sng" dirty="0"/>
          </a:p>
          <a:p>
            <a:pPr marL="0" indent="0">
              <a:spcBef>
                <a:spcPts val="0"/>
              </a:spcBef>
              <a:buNone/>
            </a:pPr>
            <a:r>
              <a:rPr lang="en-US" sz="2000" u="sng" dirty="0"/>
              <a:t>In person participants also:</a:t>
            </a:r>
            <a:endParaRPr lang="en-US" sz="2000" dirty="0"/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Make sure that your microphone and speakers are muted/off so that we don’t get an echo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/>
              <a:t>Sit in a good spot near the classroom ceiling microphones if possible</a:t>
            </a:r>
            <a:endParaRPr lang="en-US" sz="2000" dirty="0">
              <a:cs typeface="Calibri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9072103-9DA3-B44B-A344-193F81F14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3531" y="65212"/>
            <a:ext cx="2656367" cy="136632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9215B49-34A1-1C47-9734-3006EC670B0F}"/>
              </a:ext>
            </a:extLst>
          </p:cNvPr>
          <p:cNvSpPr txBox="1">
            <a:spLocks/>
          </p:cNvSpPr>
          <p:nvPr/>
        </p:nvSpPr>
        <p:spPr>
          <a:xfrm>
            <a:off x="736525" y="394296"/>
            <a:ext cx="8227006" cy="1439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/>
              <a:t>Introduction to Computer Science</a:t>
            </a:r>
            <a:br>
              <a:rPr lang="en-US" sz="2400" dirty="0"/>
            </a:br>
            <a:r>
              <a:rPr lang="en-US" sz="2400" dirty="0"/>
              <a:t>Eric Pogue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15595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Introductions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84852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Foreshadowing Your 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Be prepared to share your: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Preferred name and seat number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Major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 in person class preferences (Monday and Wednesday assumed)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One or two things your would like to get from this class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Programming Experience (1 to 5)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Favorite hobby and/or an interesting fun fact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Favorite “adjective/noun” scrum team name (this can be original, one from the following slide, or you can even “pass” on this one if you want)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Preference of being added to an existing scrum team or start a new a scrum team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82223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Scrum Team Names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200" y="1231898"/>
            <a:ext cx="5672604" cy="4726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 team names from previous semesters: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TeamFun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SwagMoney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MonaLisas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Scrumdiddlyumptious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FightingBass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MysticMungis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TitanicSwimTeam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VirtuallyScrumming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GloriousKenobis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RedDragons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AEC098-A1E6-CD44-BB4A-6F339C2D4099}"/>
              </a:ext>
            </a:extLst>
          </p:cNvPr>
          <p:cNvSpPr/>
          <p:nvPr/>
        </p:nvSpPr>
        <p:spPr>
          <a:xfrm>
            <a:off x="4290118" y="1693821"/>
            <a:ext cx="6096000" cy="5589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Mongooses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Scrumples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WubbaLubbaDubDubs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RedPandas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PurpleSalamanders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MadSanitizers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SpeedCoders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StingyTadpoles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BlueThrees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PurpleCobras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C1D91C-0A09-E943-BB17-48E73CD7300E}"/>
              </a:ext>
            </a:extLst>
          </p:cNvPr>
          <p:cNvSpPr/>
          <p:nvPr/>
        </p:nvSpPr>
        <p:spPr>
          <a:xfrm>
            <a:off x="8002146" y="1693821"/>
            <a:ext cx="3472543" cy="4294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LaughableCaterpillars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PurplePirates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ScrumIsFum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ScrummyScrumbags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WickedCrew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SpicyChalupa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WubbaLubbaDubDubs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294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/>
              <a:t>Introductions – Part 1</a:t>
            </a:r>
          </a:p>
        </p:txBody>
      </p:sp>
    </p:spTree>
    <p:extLst>
      <p:ext uri="{BB962C8B-B14F-4D97-AF65-F5344CB8AC3E}">
        <p14:creationId xmlns:p14="http://schemas.microsoft.com/office/powerpoint/2010/main" val="2178487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Full and Preferred Name: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Eric Pogue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Eric, Mr. Pogue, or Professor 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Family, Home, College background: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Married with five children, relocated from Davenport, IA to Chicago area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Undergraduate in CS and Masters in Business… teaching evenings for many years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Programming experience: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Decades in the industry as a developer, architect, project manager, division manager, 		and vice president of various software development organizations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/>
              <a:t>	Part of many teams that have delivered products to ten’s of millions of customers globally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/>
              <a:t>	Parsons Technology, Intuit, The Learning Company,  Jasc Software, and John Deere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	… and most recently working on a startup product “Stadia” with my oldest son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/>
              <a:t>	Second year teaching full-time </a:t>
            </a:r>
          </a:p>
        </p:txBody>
      </p:sp>
    </p:spTree>
    <p:extLst>
      <p:ext uri="{BB962C8B-B14F-4D97-AF65-F5344CB8AC3E}">
        <p14:creationId xmlns:p14="http://schemas.microsoft.com/office/powerpoint/2010/main" val="3228939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EBAE23-C749-48AE-9358-5B0FEFDF8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10" y="2008834"/>
            <a:ext cx="3105150" cy="2457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5508D6-FCB5-4859-B006-0CB0B87BC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638" y="341383"/>
            <a:ext cx="3349113" cy="17814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9357A3-D2F0-4205-8A4F-BA6608F3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955" y="1119423"/>
            <a:ext cx="5743777" cy="17814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A210C4-5416-48CE-889F-80437356F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5166" y="341383"/>
            <a:ext cx="2799886" cy="3889119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AB4372-FE60-4185-9F09-BDCA72D62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1369" y="3119327"/>
            <a:ext cx="2799886" cy="30767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C4508E-D280-47C4-B77C-9157F298117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14"/>
          <a:stretch/>
        </p:blipFill>
        <p:spPr>
          <a:xfrm>
            <a:off x="5957803" y="3237559"/>
            <a:ext cx="2687363" cy="32790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95B872-D1D6-433D-A328-CBFBDD752B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6106" y="4109208"/>
            <a:ext cx="4152096" cy="263123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187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31898"/>
            <a:ext cx="10882745" cy="5030679"/>
          </a:xfrm>
        </p:spPr>
        <p:txBody>
          <a:bodyPr>
            <a:normAutofit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Likely programming environment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MacOS, Terminal, Visual Studio Code, and Chrome/Firefox web browser </a:t>
            </a:r>
          </a:p>
          <a:p>
            <a:pPr marL="0" indent="0"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sz="2000" dirty="0"/>
              <a:t>Top two or three things that you would like to get out of this class</a:t>
            </a:r>
          </a:p>
          <a:p>
            <a:pPr marL="914400" lvl="2" indent="0">
              <a:spcBef>
                <a:spcPts val="0"/>
              </a:spcBef>
              <a:buNone/>
            </a:pPr>
            <a:r>
              <a:rPr lang="en-US" b="1" dirty="0"/>
              <a:t>To learn something myself while helping each of you be successful </a:t>
            </a:r>
          </a:p>
          <a:p>
            <a:pPr marL="914400" lvl="2" indent="0">
              <a:spcBef>
                <a:spcPts val="1200"/>
              </a:spcBef>
              <a:buNone/>
            </a:pPr>
            <a:r>
              <a:rPr lang="en-US" b="1" dirty="0"/>
              <a:t>Motivate you to look deeper while we are exploring technologies and processes</a:t>
            </a:r>
          </a:p>
          <a:p>
            <a:pPr marL="914400" lvl="2" indent="0">
              <a:spcBef>
                <a:spcPts val="1200"/>
              </a:spcBef>
              <a:buNone/>
            </a:pPr>
            <a:r>
              <a:rPr lang="en-US" b="1" dirty="0"/>
              <a:t>Help you build something that makes you proud during the semester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Hobbies: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Wilderness Canoeing &amp; Camping (Quetico) and Triathlons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Fun Fact: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/>
              <a:t>At one point I had the very dubious “honor” or being the most traveled John Deere 	employee to India with 40+ trips over a 5-6 year period while setting up the 400+ person 	John Deere Technology Center – India Software Development organization.</a:t>
            </a:r>
          </a:p>
        </p:txBody>
      </p:sp>
    </p:spTree>
    <p:extLst>
      <p:ext uri="{BB962C8B-B14F-4D97-AF65-F5344CB8AC3E}">
        <p14:creationId xmlns:p14="http://schemas.microsoft.com/office/powerpoint/2010/main" val="527454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AEB18E-8EDD-F644-99AC-52A5BCE04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775" y="105987"/>
            <a:ext cx="4768164" cy="468258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225FF3-5288-A54E-ADD9-A4E7CB9CD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374" y="4365410"/>
            <a:ext cx="2690063" cy="23142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F7F7EA-8E6C-1A46-B54F-C96223669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60" y="254488"/>
            <a:ext cx="3582408" cy="249558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C9444B-4CC0-1147-A772-8C1FCFB80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9350" y="3354095"/>
            <a:ext cx="2408035" cy="322992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45745A-F211-DF43-8179-D955262463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962" y="2473470"/>
            <a:ext cx="2408035" cy="30490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BAC1F14-2F33-E54C-81AB-04D54C217F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8142" y="678926"/>
            <a:ext cx="2493023" cy="3429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8024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/>
              <a:t>Sprint 1 Planning (abbreviated)</a:t>
            </a:r>
          </a:p>
        </p:txBody>
      </p:sp>
    </p:spTree>
    <p:extLst>
      <p:ext uri="{BB962C8B-B14F-4D97-AF65-F5344CB8AC3E}">
        <p14:creationId xmlns:p14="http://schemas.microsoft.com/office/powerpoint/2010/main" val="1730600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Sprint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We will be doing sprint planning at the beginning of each of our 8 sprints during the semester.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What’s different about Sprint 1 planning?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We will need to finish Sprint 1 planning on Wednesday because we want to make sure that we have time for Introductions and initial Scrum Team assignments today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Next Monday is a Holiday so we will be missing one class session this sprint</a:t>
            </a:r>
          </a:p>
        </p:txBody>
      </p:sp>
    </p:spTree>
    <p:extLst>
      <p:ext uri="{BB962C8B-B14F-4D97-AF65-F5344CB8AC3E}">
        <p14:creationId xmlns:p14="http://schemas.microsoft.com/office/powerpoint/2010/main" val="334297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Recordings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1E31497-FC35-F840-81F4-49FEAA5F58A4}"/>
              </a:ext>
            </a:extLst>
          </p:cNvPr>
          <p:cNvSpPr txBox="1">
            <a:spLocks/>
          </p:cNvSpPr>
          <p:nvPr/>
        </p:nvSpPr>
        <p:spPr>
          <a:xfrm>
            <a:off x="838200" y="4568456"/>
            <a:ext cx="10515600" cy="1722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B62BA9-9B25-C241-A192-BB367137D491}"/>
              </a:ext>
            </a:extLst>
          </p:cNvPr>
          <p:cNvSpPr txBox="1">
            <a:spLocks/>
          </p:cNvSpPr>
          <p:nvPr/>
        </p:nvSpPr>
        <p:spPr>
          <a:xfrm>
            <a:off x="838200" y="5413515"/>
            <a:ext cx="10515600" cy="71984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400" dirty="0">
                <a:latin typeface="+mj-lt"/>
              </a:rPr>
              <a:t>Start Recording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647704-B32F-5944-B694-EC75B62A5D15}"/>
              </a:ext>
            </a:extLst>
          </p:cNvPr>
          <p:cNvSpPr txBox="1">
            <a:spLocks/>
          </p:cNvSpPr>
          <p:nvPr/>
        </p:nvSpPr>
        <p:spPr>
          <a:xfrm>
            <a:off x="838200" y="1573090"/>
            <a:ext cx="10515600" cy="1945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Discuss that recording are: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Opportunistic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Automatically available in Blackboard/Zoom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73C4F02D-750A-8D48-895B-3D0101B54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3531" y="65212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9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D3EE-6698-4602-B4C0-718F01461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Scrum Process – Sprint Planning</a:t>
            </a:r>
          </a:p>
        </p:txBody>
      </p:sp>
      <p:pic>
        <p:nvPicPr>
          <p:cNvPr id="1026" name="Picture 2" descr="https://upload.wikimedia.org/wikipedia/commons/d/df/Scrum_Framework.png">
            <a:extLst>
              <a:ext uri="{FF2B5EF4-FFF2-40B4-BE49-F238E27FC236}">
                <a16:creationId xmlns:a16="http://schemas.microsoft.com/office/drawing/2014/main" id="{94D187A3-9AAC-4908-B843-2E262C28D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47" y="1341064"/>
            <a:ext cx="8138182" cy="453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034F42-102F-445B-BE40-5AF1FC99349D}"/>
              </a:ext>
            </a:extLst>
          </p:cNvPr>
          <p:cNvSpPr/>
          <p:nvPr/>
        </p:nvSpPr>
        <p:spPr>
          <a:xfrm>
            <a:off x="3916345" y="5872163"/>
            <a:ext cx="4749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By </a:t>
            </a:r>
            <a:r>
              <a:rPr lang="en-US" dirty="0">
                <a:hlinkClick r:id="rId3" tooltip="User:Dr ian mitchell (page does not exist)"/>
              </a:rPr>
              <a:t>Dr ian mitchell</a:t>
            </a:r>
            <a:r>
              <a:rPr lang="en-US" dirty="0"/>
              <a:t> - Own work, </a:t>
            </a:r>
            <a:r>
              <a:rPr lang="en-US" dirty="0">
                <a:hlinkClick r:id="rId4" tooltip="Creative Commons Attribution-Share Alike 4.0"/>
              </a:rPr>
              <a:t>CC BY-SA 4.0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Link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822028-AE62-4F61-8F14-297C0D4C1218}"/>
              </a:ext>
            </a:extLst>
          </p:cNvPr>
          <p:cNvSpPr/>
          <p:nvPr/>
        </p:nvSpPr>
        <p:spPr>
          <a:xfrm>
            <a:off x="3492082" y="4266588"/>
            <a:ext cx="1303578" cy="554229"/>
          </a:xfrm>
          <a:prstGeom prst="ellipse">
            <a:avLst/>
          </a:prstGeom>
          <a:solidFill>
            <a:schemeClr val="tx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0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>
                <a:latin typeface="+mj-lt"/>
              </a:rPr>
              <a:t>Review Announcement, Activities List, </a:t>
            </a:r>
          </a:p>
          <a:p>
            <a:pPr marL="0" indent="0" algn="ctr">
              <a:buNone/>
            </a:pPr>
            <a:r>
              <a:rPr lang="en-US" sz="4400" dirty="0">
                <a:latin typeface="+mj-lt"/>
              </a:rPr>
              <a:t>Assignments, and Syllabus </a:t>
            </a:r>
          </a:p>
        </p:txBody>
      </p:sp>
    </p:spTree>
    <p:extLst>
      <p:ext uri="{BB962C8B-B14F-4D97-AF65-F5344CB8AC3E}">
        <p14:creationId xmlns:p14="http://schemas.microsoft.com/office/powerpoint/2010/main" val="1526813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/>
              <a:t>Sprint Planning </a:t>
            </a:r>
          </a:p>
          <a:p>
            <a:pPr marL="0" indent="0" algn="ctr">
              <a:buNone/>
            </a:pPr>
            <a:r>
              <a:rPr lang="en-US" sz="4400" dirty="0"/>
              <a:t>(to be continued Wednesday)</a:t>
            </a:r>
          </a:p>
          <a:p>
            <a:pPr marL="0" indent="0" algn="ctr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96772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Prework For 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Complete through activity 6 prior to next class</a:t>
            </a:r>
          </a:p>
          <a:p>
            <a:pPr marL="0" indent="0">
              <a:buNone/>
            </a:pPr>
            <a:r>
              <a:rPr lang="en-US" sz="2000" dirty="0"/>
              <a:t>Be ready to test your scrum team discussion capabilities with your team Discord server*</a:t>
            </a:r>
          </a:p>
          <a:p>
            <a:pPr marL="0" indent="0">
              <a:buNone/>
            </a:pPr>
            <a:r>
              <a:rPr lang="en-US" sz="2000" dirty="0"/>
              <a:t>Get your headset (that includes a microphone) for teaming and programming together activities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1E31497-FC35-F840-81F4-49FEAA5F58A4}"/>
              </a:ext>
            </a:extLst>
          </p:cNvPr>
          <p:cNvSpPr txBox="1">
            <a:spLocks/>
          </p:cNvSpPr>
          <p:nvPr/>
        </p:nvSpPr>
        <p:spPr>
          <a:xfrm>
            <a:off x="838200" y="4568456"/>
            <a:ext cx="10515600" cy="1722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43212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6"/>
            <a:ext cx="10515600" cy="741780"/>
          </a:xfrm>
        </p:spPr>
        <p:txBody>
          <a:bodyPr>
            <a:normAutofit/>
          </a:bodyPr>
          <a:lstStyle/>
          <a:p>
            <a:r>
              <a:rPr lang="en-US" sz="3600" dirty="0"/>
              <a:t>Headset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DE0-5958-4171-A9E3-3D288A3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90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What would I recommend?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Airpods</a:t>
            </a:r>
            <a:r>
              <a:rPr lang="en-US" sz="2000" dirty="0"/>
              <a:t> or Comparable				Sennheiser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Maybe Gaming </a:t>
            </a:r>
          </a:p>
          <a:p>
            <a:pPr marL="0" indent="0">
              <a:buNone/>
            </a:pPr>
            <a:r>
              <a:rPr lang="en-US" sz="2000" dirty="0"/>
              <a:t>Headphones?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1C04E8-55C3-3E49-BA2A-DED6148B4A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00"/>
          <a:stretch/>
        </p:blipFill>
        <p:spPr>
          <a:xfrm>
            <a:off x="1198263" y="2640072"/>
            <a:ext cx="1006120" cy="1142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9347DF-0E76-264A-B187-C0C50B7AE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662" y="1798939"/>
            <a:ext cx="5517138" cy="35035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B30229-36A5-7C41-ADC6-AED3DECF2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8758" y="3550714"/>
            <a:ext cx="2076307" cy="274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36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/>
              <a:t>Introductions – Part 2</a:t>
            </a:r>
          </a:p>
        </p:txBody>
      </p:sp>
    </p:spTree>
    <p:extLst>
      <p:ext uri="{BB962C8B-B14F-4D97-AF65-F5344CB8AC3E}">
        <p14:creationId xmlns:p14="http://schemas.microsoft.com/office/powerpoint/2010/main" val="4038072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/>
              <a:t>Polling of In Person Preferences and</a:t>
            </a:r>
          </a:p>
          <a:p>
            <a:pPr marL="0" indent="0" algn="ctr">
              <a:buNone/>
            </a:pPr>
            <a:r>
              <a:rPr lang="en-US" sz="4400" dirty="0"/>
              <a:t>Programming Experience</a:t>
            </a:r>
          </a:p>
        </p:txBody>
      </p:sp>
    </p:spTree>
    <p:extLst>
      <p:ext uri="{BB962C8B-B14F-4D97-AF65-F5344CB8AC3E}">
        <p14:creationId xmlns:p14="http://schemas.microsoft.com/office/powerpoint/2010/main" val="3457169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8F05B8-454B-41D3-8214-93C6A8B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Scrum Team Names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26A31-5CBB-4F38-BF58-B6AFC533B019}"/>
              </a:ext>
            </a:extLst>
          </p:cNvPr>
          <p:cNvSpPr/>
          <p:nvPr/>
        </p:nvSpPr>
        <p:spPr>
          <a:xfrm>
            <a:off x="838200" y="1231898"/>
            <a:ext cx="5672604" cy="4726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 team names from previous semesters: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TeamFun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SwagMoney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MonaLisas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Scrumdiddlyumptious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FightingBass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MysticMungis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TitanicSwimTeam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VirtuallyScrumming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GloriousKenobis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RedDragons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AEC098-A1E6-CD44-BB4A-6F339C2D4099}"/>
              </a:ext>
            </a:extLst>
          </p:cNvPr>
          <p:cNvSpPr/>
          <p:nvPr/>
        </p:nvSpPr>
        <p:spPr>
          <a:xfrm>
            <a:off x="4290118" y="1693821"/>
            <a:ext cx="6096000" cy="5589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Mongooses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Scrumples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WubbaLubbaDubDubs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RedPandas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PurpleSalamanders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MadSanitizers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SpeedCoders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StingyTadpoles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BlueThrees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PurpleCobras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C1D91C-0A09-E943-BB17-48E73CD7300E}"/>
              </a:ext>
            </a:extLst>
          </p:cNvPr>
          <p:cNvSpPr/>
          <p:nvPr/>
        </p:nvSpPr>
        <p:spPr>
          <a:xfrm>
            <a:off x="8002146" y="1693821"/>
            <a:ext cx="3472543" cy="4294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LaughableCaterpillars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PurplePirates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ScrumIsFum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ScrummyScrumbags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WickedCrew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SpicyChalupa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WubbaLubbaDubDubs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8574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Foreshadowing Your Introductions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Be prepared to share your: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Preferred name and seat number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Major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 in person class preferences (Monday and Wednesday assumed)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One or two things your would like to get from this class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Programming Experience (1 to 5)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Favorite hobby and/or an interesting fun fact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Favorite “adjective/noun” scrum team name (this can be original, one from the following slide, or you can even “pass” on this one if you want)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Preference of being added to an existing scrum team or start a new a scrum team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D48831-8096-5B4A-888C-D5753D6E4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0868" y="196425"/>
            <a:ext cx="3070353" cy="362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3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5490"/>
            <a:ext cx="9144000" cy="807019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3142803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09153"/>
            <a:ext cx="10515600" cy="14396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400" dirty="0"/>
              <a:t>Introduction to Computer Science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dirty="0"/>
              <a:t>Eric Pogue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44FF2E-BFE0-3543-89EB-C7CDC14FE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3531" y="65212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5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48"/>
            <a:ext cx="10515600" cy="44376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Agenda: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Friendly Conversation Topic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Prework and Announcements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Introductions – Part 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Sprint 1 Planning (abbreviated)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Assignment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Introductions – Part 2 including Scrum Team Assignments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Discussion &amp; Questions welcome at any time but please be present with no phones or email during our time together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F742B6E-B171-6A46-B579-4EFBC6626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905" y="156030"/>
            <a:ext cx="2656367" cy="13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43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Friendly Conversation Topic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What is a Friendly Conversation Topic?</a:t>
            </a:r>
          </a:p>
          <a:p>
            <a:pPr marL="0" indent="0">
              <a:buNone/>
            </a:pPr>
            <a:r>
              <a:rPr lang="en-US" sz="2000" dirty="0"/>
              <a:t>It’s a topic that is not directly related to course topics but a topic that is relevant, current, and hopefully interesting.</a:t>
            </a:r>
          </a:p>
        </p:txBody>
      </p:sp>
    </p:spTree>
    <p:extLst>
      <p:ext uri="{BB962C8B-B14F-4D97-AF65-F5344CB8AC3E}">
        <p14:creationId xmlns:p14="http://schemas.microsoft.com/office/powerpoint/2010/main" val="2115560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dirty="0"/>
              <a:t>Friendly Conversation Topic – Communication Tools</a:t>
            </a:r>
            <a:endParaRPr lang="en-US" sz="3600" b="1" i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What is your preferred small team communication tool?</a:t>
            </a:r>
          </a:p>
          <a:p>
            <a:pPr marL="0" indent="0">
              <a:buNone/>
            </a:pPr>
            <a:r>
              <a:rPr lang="en-US" sz="2000" dirty="0"/>
              <a:t>Do you have a Discord account? </a:t>
            </a:r>
          </a:p>
          <a:p>
            <a:pPr marL="0" indent="0">
              <a:buNone/>
            </a:pPr>
            <a:r>
              <a:rPr lang="en-US" sz="2000" dirty="0"/>
              <a:t>What has been your experience with Discord?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99197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5BE-860E-40EB-ADA6-6E82BCB4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Prework &amp; Announcements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E7C4A59-EEF7-0840-A124-9743626E2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444"/>
            <a:ext cx="10515600" cy="45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Welcome Message</a:t>
            </a:r>
          </a:p>
          <a:p>
            <a:pPr marL="0" indent="0">
              <a:buNone/>
            </a:pPr>
            <a:r>
              <a:rPr lang="en-US" sz="2000" dirty="0"/>
              <a:t>Blended Learning</a:t>
            </a:r>
          </a:p>
          <a:p>
            <a:pPr marL="0" indent="0">
              <a:buNone/>
            </a:pPr>
            <a:r>
              <a:rPr lang="en-US" sz="2000" dirty="0"/>
              <a:t>Scrum 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418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5C4B-998D-4D36-AE39-52AB024A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9076"/>
            <a:ext cx="10515600" cy="7198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Polling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52267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B7F5B-4495-498D-9228-FE0FCE2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6"/>
            <a:ext cx="10515600" cy="757272"/>
          </a:xfrm>
        </p:spPr>
        <p:txBody>
          <a:bodyPr>
            <a:normAutofit/>
          </a:bodyPr>
          <a:lstStyle/>
          <a:p>
            <a:r>
              <a:rPr lang="en-US" sz="3600" b="1" dirty="0"/>
              <a:t>Class Format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DF17-A7EB-42B8-A3CF-77C0E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56"/>
            <a:ext cx="10882745" cy="5030679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u="sng" dirty="0"/>
              <a:t>Synchronous</a:t>
            </a:r>
            <a:r>
              <a:rPr lang="en-US" sz="2000" dirty="0"/>
              <a:t> vs Asynchronous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Local (In Person) vs Remote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We will be in person Mondays and Wednesdays and remote on Friday.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It may be possible that some individuals or teams to participate remotely on other days as long </a:t>
            </a:r>
            <a:r>
              <a:rPr lang="en-US" sz="2000" u="sng" dirty="0"/>
              <a:t>as they are able to actively participate in class and with their scrum team.</a:t>
            </a:r>
          </a:p>
          <a:p>
            <a:pPr marL="0" indent="0">
              <a:buNone/>
            </a:pPr>
            <a:endParaRPr lang="en-US" sz="2000" u="sng" dirty="0"/>
          </a:p>
          <a:p>
            <a:pPr marL="0" indent="0">
              <a:buNone/>
            </a:pPr>
            <a:r>
              <a:rPr lang="en-US" sz="2000" dirty="0"/>
              <a:t>How do we want to handle that given our priorities of?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Health and safety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Intended course schedule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Effective teaming and association  </a:t>
            </a:r>
          </a:p>
        </p:txBody>
      </p:sp>
    </p:spTree>
    <p:extLst>
      <p:ext uri="{BB962C8B-B14F-4D97-AF65-F5344CB8AC3E}">
        <p14:creationId xmlns:p14="http://schemas.microsoft.com/office/powerpoint/2010/main" val="2110190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7143</TotalTime>
  <Words>1135</Words>
  <Application>Microsoft Macintosh PowerPoint</Application>
  <PresentationFormat>Widescreen</PresentationFormat>
  <Paragraphs>218</Paragraphs>
  <Slides>29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Symbol</vt:lpstr>
      <vt:lpstr>Wingdings</vt:lpstr>
      <vt:lpstr>Office Theme</vt:lpstr>
      <vt:lpstr>Preflight Check List</vt:lpstr>
      <vt:lpstr>Recordings</vt:lpstr>
      <vt:lpstr>PowerPoint Presentation</vt:lpstr>
      <vt:lpstr>PowerPoint Presentation</vt:lpstr>
      <vt:lpstr>Friendly Conversation Topic</vt:lpstr>
      <vt:lpstr>Friendly Conversation Topic – Communication Tools</vt:lpstr>
      <vt:lpstr>Prework &amp; Announcements</vt:lpstr>
      <vt:lpstr>PowerPoint Presentation</vt:lpstr>
      <vt:lpstr>Class Format</vt:lpstr>
      <vt:lpstr>PowerPoint Presentation</vt:lpstr>
      <vt:lpstr>Foreshadowing Your Introductions</vt:lpstr>
      <vt:lpstr>Scrum Team Names</vt:lpstr>
      <vt:lpstr>PowerPoint Presentation</vt:lpstr>
      <vt:lpstr>Introductions</vt:lpstr>
      <vt:lpstr>PowerPoint Presentation</vt:lpstr>
      <vt:lpstr>Introductions</vt:lpstr>
      <vt:lpstr>PowerPoint Presentation</vt:lpstr>
      <vt:lpstr>PowerPoint Presentation</vt:lpstr>
      <vt:lpstr>Sprint Planning</vt:lpstr>
      <vt:lpstr>Scrum Process – Sprint Planning</vt:lpstr>
      <vt:lpstr>PowerPoint Presentation</vt:lpstr>
      <vt:lpstr>PowerPoint Presentation</vt:lpstr>
      <vt:lpstr>Prework For Next Class</vt:lpstr>
      <vt:lpstr>Headset Options</vt:lpstr>
      <vt:lpstr>PowerPoint Presentation</vt:lpstr>
      <vt:lpstr>PowerPoint Presentation</vt:lpstr>
      <vt:lpstr>Scrum Team Names</vt:lpstr>
      <vt:lpstr>Foreshadowing Your Introductions</vt:lpstr>
      <vt:lpstr>End of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Discussion &amp; Lecture Session Sound &amp; Recording Check</dc:title>
  <dc:creator>Pogue, Eric</dc:creator>
  <cp:lastModifiedBy>Pogue, Eric</cp:lastModifiedBy>
  <cp:revision>342</cp:revision>
  <dcterms:created xsi:type="dcterms:W3CDTF">2020-08-26T19:34:34Z</dcterms:created>
  <dcterms:modified xsi:type="dcterms:W3CDTF">2022-01-10T01:52:04Z</dcterms:modified>
</cp:coreProperties>
</file>